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919" r:id="rId4"/>
    <p:sldId id="923" r:id="rId5"/>
    <p:sldId id="476" r:id="rId6"/>
    <p:sldId id="619" r:id="rId7"/>
    <p:sldId id="257" r:id="rId8"/>
    <p:sldId id="652" r:id="rId9"/>
    <p:sldId id="651" r:id="rId10"/>
    <p:sldId id="635" r:id="rId11"/>
    <p:sldId id="931" r:id="rId12"/>
    <p:sldId id="935" r:id="rId13"/>
    <p:sldId id="934" r:id="rId14"/>
    <p:sldId id="936" r:id="rId15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D31"/>
    <a:srgbClr val="2EA65F"/>
    <a:srgbClr val="273136"/>
    <a:srgbClr val="5C24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5" autoAdjust="0"/>
    <p:restoredTop sz="80664" autoAdjust="0"/>
  </p:normalViewPr>
  <p:slideViewPr>
    <p:cSldViewPr snapToGrid="0">
      <p:cViewPr varScale="1">
        <p:scale>
          <a:sx n="50" d="100"/>
          <a:sy n="50" d="100"/>
        </p:scale>
        <p:origin x="1260" y="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939C0-6C37-4522-A722-0F8D31D4023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9D2BF-D7E9-42F5-B43B-8E29C5C5437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7132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9D2BF-D7E9-42F5-B43B-8E29C5C5437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458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9D2BF-D7E9-42F5-B43B-8E29C5C5437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484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Gemeente met ruim 31.500 inwoners, in het midden van het land. Groenste gemeente, 6 wijken, 28 buurten. Bijna 14000 huishoudens. Dubbelrol Jos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9D2BF-D7E9-42F5-B43B-8E29C5C5437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7163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Als gemeente is als 1</a:t>
            </a:r>
            <a:r>
              <a:rPr lang="nl-NL" baseline="30000" dirty="0"/>
              <a:t>e</a:t>
            </a:r>
            <a:r>
              <a:rPr lang="nl-NL" dirty="0"/>
              <a:t> wijk Rozendaal uitgekozen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543FE6-0AE2-994C-9685-775DE7375C1D}" type="slidenum">
              <a:rPr lang="nl-NL" smtClean="0"/>
              <a:t>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12908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9D2BF-D7E9-42F5-B43B-8E29C5C5437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5003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543FE6-0AE2-994C-9685-775DE7375C1D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68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B9334-B142-DE28-14AE-9E2481261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32716A36-8322-5546-3490-FFEF7D1E2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9ECE5B7-8978-1640-A88E-A7590EA459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DE4267D-5548-DA5D-778F-3F8198E06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9D2BF-D7E9-42F5-B43B-8E29C5C5437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9136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9D2BF-D7E9-42F5-B43B-8E29C5C5437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026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8551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235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0727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4F89F-C405-F949-9F1E-892013B29955}" type="datetimeFigureOut">
              <a:rPr lang="nl-NL" smtClean="0"/>
              <a:t>25-2-2025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60604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96C47C6C-5630-6C50-D67E-B1EA18874C0B}"/>
              </a:ext>
            </a:extLst>
          </p:cNvPr>
          <p:cNvSpPr/>
          <p:nvPr userDrawn="1"/>
        </p:nvSpPr>
        <p:spPr>
          <a:xfrm>
            <a:off x="199292" y="257908"/>
            <a:ext cx="11769970" cy="6377354"/>
          </a:xfrm>
          <a:prstGeom prst="rect">
            <a:avLst/>
          </a:prstGeom>
          <a:solidFill>
            <a:srgbClr val="EEEEE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0EC62A4A-3AAB-7921-C15D-A4545264F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8753" y="5235879"/>
            <a:ext cx="1050620" cy="10506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10678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510678"/>
                </a:solidFill>
              </a:defRPr>
            </a:lvl1pPr>
            <a:lvl2pPr>
              <a:defRPr>
                <a:solidFill>
                  <a:srgbClr val="510678"/>
                </a:solidFill>
              </a:defRPr>
            </a:lvl2pPr>
            <a:lvl3pPr>
              <a:defRPr>
                <a:solidFill>
                  <a:srgbClr val="510678"/>
                </a:solidFill>
              </a:defRPr>
            </a:lvl3pPr>
            <a:lvl4pPr>
              <a:defRPr>
                <a:solidFill>
                  <a:srgbClr val="510678"/>
                </a:solidFill>
              </a:defRPr>
            </a:lvl4pPr>
            <a:lvl5pPr>
              <a:defRPr>
                <a:solidFill>
                  <a:srgbClr val="510678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30DEC27-587E-1A8B-2525-FA38A35A381A}"/>
              </a:ext>
            </a:extLst>
          </p:cNvPr>
          <p:cNvSpPr txBox="1">
            <a:spLocks/>
          </p:cNvSpPr>
          <p:nvPr userDrawn="1"/>
        </p:nvSpPr>
        <p:spPr>
          <a:xfrm>
            <a:off x="650838" y="439567"/>
            <a:ext cx="9519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5106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1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96C47C6C-5630-6C50-D67E-B1EA18874C0B}"/>
              </a:ext>
            </a:extLst>
          </p:cNvPr>
          <p:cNvSpPr/>
          <p:nvPr userDrawn="1"/>
        </p:nvSpPr>
        <p:spPr>
          <a:xfrm>
            <a:off x="199292" y="257908"/>
            <a:ext cx="11769970" cy="6377354"/>
          </a:xfrm>
          <a:prstGeom prst="rect">
            <a:avLst/>
          </a:prstGeom>
          <a:solidFill>
            <a:srgbClr val="EEEEE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0EC62A4A-3AAB-7921-C15D-A4545264FA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78753" y="5235879"/>
            <a:ext cx="1050620" cy="10506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10678"/>
                </a:solidFill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30DEC27-587E-1A8B-2525-FA38A35A381A}"/>
              </a:ext>
            </a:extLst>
          </p:cNvPr>
          <p:cNvSpPr txBox="1">
            <a:spLocks/>
          </p:cNvSpPr>
          <p:nvPr userDrawn="1"/>
        </p:nvSpPr>
        <p:spPr>
          <a:xfrm>
            <a:off x="650838" y="439567"/>
            <a:ext cx="9519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endParaRPr lang="nl-NL" dirty="0">
              <a:solidFill>
                <a:srgbClr val="510678"/>
              </a:solidFill>
            </a:endParaRP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5BD212DA-BA20-5774-CBF6-8B2BFE7F4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52448" y="1889204"/>
            <a:ext cx="5052437" cy="4224177"/>
          </a:xfrm>
        </p:spPr>
        <p:txBody>
          <a:bodyPr/>
          <a:lstStyle>
            <a:lvl1pPr>
              <a:defRPr>
                <a:solidFill>
                  <a:srgbClr val="510678"/>
                </a:solidFill>
              </a:defRPr>
            </a:lvl1pPr>
          </a:lstStyle>
          <a:p>
            <a:endParaRPr lang="nl-NL" dirty="0"/>
          </a:p>
        </p:txBody>
      </p: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77AC26AB-E9F3-E978-E246-167C1588BC26}"/>
              </a:ext>
            </a:extLst>
          </p:cNvPr>
          <p:cNvCxnSpPr>
            <a:cxnSpLocks/>
          </p:cNvCxnSpPr>
          <p:nvPr userDrawn="1"/>
        </p:nvCxnSpPr>
        <p:spPr>
          <a:xfrm>
            <a:off x="4654296" y="1511189"/>
            <a:ext cx="0" cy="4602192"/>
          </a:xfrm>
          <a:prstGeom prst="line">
            <a:avLst/>
          </a:prstGeom>
          <a:ln w="19050">
            <a:solidFill>
              <a:srgbClr val="EA8A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jdelijke aanduiding voor inhoud 5">
            <a:extLst>
              <a:ext uri="{FF2B5EF4-FFF2-40B4-BE49-F238E27FC236}">
                <a16:creationId xmlns:a16="http://schemas.microsoft.com/office/drawing/2014/main" id="{BFDB2276-369F-D863-0EB3-4330BB609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8351" y="1872347"/>
            <a:ext cx="3712067" cy="42410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63904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4F89F-C405-F949-9F1E-892013B29955}" type="datetimeFigureOut">
              <a:rPr lang="nl-NL" smtClean="0"/>
              <a:t>25-2-2025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2F7B1C-9F2E-46FB-FFC6-FA01F80E4097}"/>
              </a:ext>
            </a:extLst>
          </p:cNvPr>
          <p:cNvSpPr/>
          <p:nvPr userDrawn="1"/>
        </p:nvSpPr>
        <p:spPr>
          <a:xfrm>
            <a:off x="199292" y="194185"/>
            <a:ext cx="11769970" cy="6377354"/>
          </a:xfrm>
          <a:prstGeom prst="rect">
            <a:avLst/>
          </a:prstGeom>
          <a:solidFill>
            <a:srgbClr val="EEEEE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AA1CCC1-FBCF-3972-4CF3-4668D2A1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38" y="439567"/>
            <a:ext cx="9519425" cy="1325563"/>
          </a:xfrm>
        </p:spPr>
        <p:txBody>
          <a:bodyPr/>
          <a:lstStyle>
            <a:lvl1pPr>
              <a:defRPr>
                <a:solidFill>
                  <a:srgbClr val="510678"/>
                </a:solidFill>
              </a:defRPr>
            </a:lvl1pPr>
          </a:lstStyle>
          <a:p>
            <a:endParaRPr lang="nl-NL" dirty="0">
              <a:solidFill>
                <a:srgbClr val="EA8A00"/>
              </a:solidFill>
            </a:endParaRPr>
          </a:p>
        </p:txBody>
      </p:sp>
      <p:sp>
        <p:nvSpPr>
          <p:cNvPr id="8" name="Driehoek 7">
            <a:extLst>
              <a:ext uri="{FF2B5EF4-FFF2-40B4-BE49-F238E27FC236}">
                <a16:creationId xmlns:a16="http://schemas.microsoft.com/office/drawing/2014/main" id="{2A169802-0726-AE4D-C6AE-2D678B7E529D}"/>
              </a:ext>
            </a:extLst>
          </p:cNvPr>
          <p:cNvSpPr/>
          <p:nvPr userDrawn="1"/>
        </p:nvSpPr>
        <p:spPr>
          <a:xfrm rot="16200000">
            <a:off x="9874719" y="3261161"/>
            <a:ext cx="693425" cy="734130"/>
          </a:xfrm>
          <a:prstGeom prst="triangle">
            <a:avLst>
              <a:gd name="adj" fmla="val 10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7D184DA4-8EF7-A1C1-840C-BA8A113DAE44}"/>
              </a:ext>
            </a:extLst>
          </p:cNvPr>
          <p:cNvSpPr/>
          <p:nvPr userDrawn="1"/>
        </p:nvSpPr>
        <p:spPr>
          <a:xfrm>
            <a:off x="8917365" y="1252604"/>
            <a:ext cx="2623797" cy="2501434"/>
          </a:xfrm>
          <a:prstGeom prst="roundRect">
            <a:avLst>
              <a:gd name="adj" fmla="val 97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i="1" dirty="0">
              <a:solidFill>
                <a:srgbClr val="ED8C00"/>
              </a:solidFill>
            </a:endParaRPr>
          </a:p>
        </p:txBody>
      </p:sp>
      <p:sp>
        <p:nvSpPr>
          <p:cNvPr id="10" name="Afgeronde rechthoek 17">
            <a:extLst>
              <a:ext uri="{FF2B5EF4-FFF2-40B4-BE49-F238E27FC236}">
                <a16:creationId xmlns:a16="http://schemas.microsoft.com/office/drawing/2014/main" id="{D6476F2A-6AE0-9312-6413-1CE8C242C9F2}"/>
              </a:ext>
            </a:extLst>
          </p:cNvPr>
          <p:cNvSpPr/>
          <p:nvPr userDrawn="1"/>
        </p:nvSpPr>
        <p:spPr>
          <a:xfrm>
            <a:off x="650837" y="1615858"/>
            <a:ext cx="7832630" cy="4670641"/>
          </a:xfrm>
          <a:prstGeom prst="roundRect">
            <a:avLst>
              <a:gd name="adj" fmla="val 516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800" dirty="0">
              <a:solidFill>
                <a:srgbClr val="510678"/>
              </a:solidFill>
            </a:endParaRPr>
          </a:p>
        </p:txBody>
      </p:sp>
      <p:pic>
        <p:nvPicPr>
          <p:cNvPr id="11" name="Afbeelding 10" descr="Afbeelding met tekst, vectorafbeeldingen&#10;&#10;Automatisch gegenereerde beschrijving">
            <a:extLst>
              <a:ext uri="{FF2B5EF4-FFF2-40B4-BE49-F238E27FC236}">
                <a16:creationId xmlns:a16="http://schemas.microsoft.com/office/drawing/2014/main" id="{5CF57444-FB48-706D-DA4F-8260FEE8C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92"/>
          <a:stretch/>
        </p:blipFill>
        <p:spPr>
          <a:xfrm>
            <a:off x="9855313" y="3948461"/>
            <a:ext cx="1853574" cy="2676224"/>
          </a:xfrm>
          <a:prstGeom prst="rect">
            <a:avLst/>
          </a:prstGeom>
        </p:spPr>
      </p:pic>
      <p:sp>
        <p:nvSpPr>
          <p:cNvPr id="14" name="Tijdelijke aanduiding voor inhoud 2">
            <a:extLst>
              <a:ext uri="{FF2B5EF4-FFF2-40B4-BE49-F238E27FC236}">
                <a16:creationId xmlns:a16="http://schemas.microsoft.com/office/drawing/2014/main" id="{6DE0D391-217B-F0F6-D28A-2E351396C5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34981"/>
            <a:ext cx="7391400" cy="4179739"/>
          </a:xfrm>
        </p:spPr>
        <p:txBody>
          <a:bodyPr/>
          <a:lstStyle>
            <a:lvl1pPr marL="0" indent="0">
              <a:buNone/>
              <a:defRPr>
                <a:solidFill>
                  <a:srgbClr val="510678"/>
                </a:solidFill>
              </a:defRPr>
            </a:lvl1pPr>
            <a:lvl2pPr marL="457200" indent="0">
              <a:buNone/>
              <a:defRPr>
                <a:solidFill>
                  <a:srgbClr val="510678"/>
                </a:solidFill>
              </a:defRPr>
            </a:lvl2pPr>
            <a:lvl3pPr marL="914400" indent="0">
              <a:buNone/>
              <a:defRPr>
                <a:solidFill>
                  <a:srgbClr val="510678"/>
                </a:solidFill>
              </a:defRPr>
            </a:lvl3pPr>
            <a:lvl4pPr marL="1371600" indent="0">
              <a:buNone/>
              <a:defRPr>
                <a:solidFill>
                  <a:srgbClr val="510678"/>
                </a:solidFill>
              </a:defRPr>
            </a:lvl4pPr>
            <a:lvl5pPr marL="1828800" indent="0">
              <a:buNone/>
              <a:defRPr>
                <a:solidFill>
                  <a:srgbClr val="510678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25036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4F89F-C405-F949-9F1E-892013B29955}" type="datetimeFigureOut">
              <a:rPr lang="nl-NL" smtClean="0"/>
              <a:t>25-2-2025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E12F7B1C-9F2E-46FB-FFC6-FA01F80E4097}"/>
              </a:ext>
            </a:extLst>
          </p:cNvPr>
          <p:cNvSpPr/>
          <p:nvPr userDrawn="1"/>
        </p:nvSpPr>
        <p:spPr>
          <a:xfrm>
            <a:off x="199292" y="194185"/>
            <a:ext cx="11769970" cy="6377354"/>
          </a:xfrm>
          <a:prstGeom prst="rect">
            <a:avLst/>
          </a:prstGeom>
          <a:solidFill>
            <a:srgbClr val="EEEEEE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60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AA1CCC1-FBCF-3972-4CF3-4668D2A17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838" y="439567"/>
            <a:ext cx="9519425" cy="1325563"/>
          </a:xfrm>
        </p:spPr>
        <p:txBody>
          <a:bodyPr/>
          <a:lstStyle>
            <a:lvl1pPr>
              <a:defRPr>
                <a:solidFill>
                  <a:srgbClr val="510678"/>
                </a:solidFill>
              </a:defRPr>
            </a:lvl1pPr>
          </a:lstStyle>
          <a:p>
            <a:endParaRPr lang="nl-NL" dirty="0">
              <a:solidFill>
                <a:srgbClr val="EA8A00"/>
              </a:solidFill>
            </a:endParaRPr>
          </a:p>
        </p:txBody>
      </p:sp>
      <p:sp>
        <p:nvSpPr>
          <p:cNvPr id="8" name="Driehoek 7">
            <a:extLst>
              <a:ext uri="{FF2B5EF4-FFF2-40B4-BE49-F238E27FC236}">
                <a16:creationId xmlns:a16="http://schemas.microsoft.com/office/drawing/2014/main" id="{2A169802-0726-AE4D-C6AE-2D678B7E529D}"/>
              </a:ext>
            </a:extLst>
          </p:cNvPr>
          <p:cNvSpPr/>
          <p:nvPr userDrawn="1"/>
        </p:nvSpPr>
        <p:spPr>
          <a:xfrm rot="16200000">
            <a:off x="9874719" y="3261161"/>
            <a:ext cx="693425" cy="734130"/>
          </a:xfrm>
          <a:prstGeom prst="triangle">
            <a:avLst>
              <a:gd name="adj" fmla="val 100000"/>
            </a:avLst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7D184DA4-8EF7-A1C1-840C-BA8A113DAE44}"/>
              </a:ext>
            </a:extLst>
          </p:cNvPr>
          <p:cNvSpPr/>
          <p:nvPr userDrawn="1"/>
        </p:nvSpPr>
        <p:spPr>
          <a:xfrm>
            <a:off x="8917365" y="1252604"/>
            <a:ext cx="2623797" cy="2501434"/>
          </a:xfrm>
          <a:prstGeom prst="roundRect">
            <a:avLst>
              <a:gd name="adj" fmla="val 97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000" i="1" dirty="0">
              <a:solidFill>
                <a:srgbClr val="ED8C00"/>
              </a:solidFill>
            </a:endParaRPr>
          </a:p>
        </p:txBody>
      </p:sp>
      <p:sp>
        <p:nvSpPr>
          <p:cNvPr id="10" name="Afgeronde rechthoek 17">
            <a:extLst>
              <a:ext uri="{FF2B5EF4-FFF2-40B4-BE49-F238E27FC236}">
                <a16:creationId xmlns:a16="http://schemas.microsoft.com/office/drawing/2014/main" id="{D6476F2A-6AE0-9312-6413-1CE8C242C9F2}"/>
              </a:ext>
            </a:extLst>
          </p:cNvPr>
          <p:cNvSpPr/>
          <p:nvPr userDrawn="1"/>
        </p:nvSpPr>
        <p:spPr>
          <a:xfrm>
            <a:off x="650837" y="1615858"/>
            <a:ext cx="7832630" cy="4670641"/>
          </a:xfrm>
          <a:prstGeom prst="roundRect">
            <a:avLst>
              <a:gd name="adj" fmla="val 516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nl-NL" sz="2800" dirty="0">
              <a:solidFill>
                <a:srgbClr val="510678"/>
              </a:solidFill>
            </a:endParaRPr>
          </a:p>
        </p:txBody>
      </p:sp>
      <p:pic>
        <p:nvPicPr>
          <p:cNvPr id="2" name="Afbeelding 1" descr="Afbeelding met tekst, vectorafbeeldingen, silhouet&#10;&#10;Automatisch gegenereerde beschrijving">
            <a:extLst>
              <a:ext uri="{FF2B5EF4-FFF2-40B4-BE49-F238E27FC236}">
                <a16:creationId xmlns:a16="http://schemas.microsoft.com/office/drawing/2014/main" id="{5358FD4C-5C49-073E-0458-02C1990DC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2178"/>
          <a:stretch/>
        </p:blipFill>
        <p:spPr>
          <a:xfrm>
            <a:off x="9854366" y="3974939"/>
            <a:ext cx="1959372" cy="2660323"/>
          </a:xfrm>
          <a:prstGeom prst="rect">
            <a:avLst/>
          </a:prstGeom>
        </p:spPr>
      </p:pic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D906D7B-443F-31AC-2A14-0F867F7EB9E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34981"/>
            <a:ext cx="7391400" cy="4179739"/>
          </a:xfrm>
        </p:spPr>
        <p:txBody>
          <a:bodyPr/>
          <a:lstStyle>
            <a:lvl1pPr marL="0" indent="0">
              <a:buNone/>
              <a:defRPr>
                <a:solidFill>
                  <a:srgbClr val="510678"/>
                </a:solidFill>
              </a:defRPr>
            </a:lvl1pPr>
            <a:lvl2pPr marL="457200" indent="0">
              <a:buNone/>
              <a:defRPr>
                <a:solidFill>
                  <a:srgbClr val="510678"/>
                </a:solidFill>
              </a:defRPr>
            </a:lvl2pPr>
            <a:lvl3pPr marL="914400" indent="0">
              <a:buNone/>
              <a:defRPr>
                <a:solidFill>
                  <a:srgbClr val="510678"/>
                </a:solidFill>
              </a:defRPr>
            </a:lvl3pPr>
            <a:lvl4pPr marL="1371600" indent="0">
              <a:buNone/>
              <a:defRPr>
                <a:solidFill>
                  <a:srgbClr val="510678"/>
                </a:solidFill>
              </a:defRPr>
            </a:lvl4pPr>
            <a:lvl5pPr marL="1828800" indent="0">
              <a:buNone/>
              <a:defRPr>
                <a:solidFill>
                  <a:srgbClr val="510678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476223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4F89F-C405-F949-9F1E-892013B29955}" type="datetimeFigureOut">
              <a:rPr lang="nl-NL" smtClean="0"/>
              <a:t>25-2-2025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2013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D4F89F-C405-F949-9F1E-892013B29955}" type="datetimeFigureOut">
              <a:rPr lang="nl-NL" smtClean="0"/>
              <a:t>25-2-2025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F75255-3174-2949-8F92-E5E259FE53AA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32422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4550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992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22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490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850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184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49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239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0E11D-06EE-499E-892F-75EC83996CA0}" type="datetimeFigureOut">
              <a:rPr lang="nl-NL" smtClean="0"/>
              <a:t>25-2-2025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D05C4-803C-4121-AF34-FB4D6037B34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60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68351" y="365125"/>
            <a:ext cx="9519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68351" y="1825625"/>
            <a:ext cx="95194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0114156" y="6356350"/>
            <a:ext cx="12396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68F75255-3174-2949-8F92-E5E259FE53A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122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venir Book" panose="02000503020000020003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7"/>
          <a:stretch/>
        </p:blipFill>
        <p:spPr>
          <a:xfrm>
            <a:off x="0" y="2311992"/>
            <a:ext cx="12222480" cy="797356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436" y="3726521"/>
            <a:ext cx="2000250" cy="381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" y="236275"/>
            <a:ext cx="4373880" cy="1482259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6415090" y="4253282"/>
            <a:ext cx="5776910" cy="1985210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nl-NL" sz="3200" b="1" dirty="0">
                <a:solidFill>
                  <a:schemeClr val="bg1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Netcongestie:</a:t>
            </a:r>
            <a:br>
              <a:rPr lang="nl-NL" sz="3200" b="1" dirty="0">
                <a:solidFill>
                  <a:schemeClr val="bg1"/>
                </a:solidFill>
                <a:latin typeface="Fira Sans" panose="020B0503050000020004" pitchFamily="34" charset="0"/>
                <a:cs typeface="Arial" panose="020B0604020202020204" pitchFamily="34" charset="0"/>
              </a:rPr>
            </a:br>
            <a:r>
              <a:rPr lang="nl-NL" sz="3200" b="1" dirty="0">
                <a:solidFill>
                  <a:schemeClr val="bg1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Rem op de energietransitie?</a:t>
            </a:r>
            <a:endParaRPr lang="nl-NL" sz="3200" dirty="0">
              <a:solidFill>
                <a:srgbClr val="273136"/>
              </a:solidFill>
              <a:latin typeface="Fira Sans Light" panose="020B04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82CE273-76F4-0095-2008-1B7C81F017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191" y="2211895"/>
            <a:ext cx="5188217" cy="106685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264C1415-80B1-490C-ACE3-CDC2638B2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191" y="3225801"/>
            <a:ext cx="5188217" cy="339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69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A04D2-7795-BD85-B0E4-322DEA968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D056D0-AC0D-8BD3-36F7-487DAEAE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16E7E0-8B17-43FB-598E-DF08DBD83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55" y="220337"/>
            <a:ext cx="9381321" cy="605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623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65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125789-9098-E543-E6DF-183558A2B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E6547-FF37-ADBF-3D70-42BBFE20A7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315224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Dilemma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95A92A65-0328-9D7C-ED4C-2B3AC4D641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025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6F392-E745-EBD9-DE4C-EA3D93ECD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68B16AD-2D21-BABB-9F30-85127CF48B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66" y="5975380"/>
            <a:ext cx="1644109" cy="557170"/>
          </a:xfrm>
          <a:prstGeom prst="rect">
            <a:avLst/>
          </a:prstGeom>
        </p:spPr>
      </p:pic>
      <p:pic>
        <p:nvPicPr>
          <p:cNvPr id="1028" name="Afbeelding 6" descr="Stedin_logo_payoff_wit_RGB_HR (60%)">
            <a:extLst>
              <a:ext uri="{FF2B5EF4-FFF2-40B4-BE49-F238E27FC236}">
                <a16:creationId xmlns:a16="http://schemas.microsoft.com/office/drawing/2014/main" id="{E02B72CC-AFA8-659A-26B4-022714F1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7" y="661777"/>
            <a:ext cx="5560213" cy="86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6BAEF41-D9EA-D704-DFA1-46E42EE1F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879" y="4240066"/>
            <a:ext cx="10289435" cy="8303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5141C3B-85B8-2E7C-1C78-058C2E240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787" y="1892991"/>
            <a:ext cx="11585631" cy="198277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F2C0CCD-897D-BE69-F1E9-737E5F5F4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102" y="88733"/>
            <a:ext cx="11676316" cy="587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7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623" y="636813"/>
            <a:ext cx="3932237" cy="1061357"/>
          </a:xfrm>
        </p:spPr>
        <p:txBody>
          <a:bodyPr>
            <a:noAutofit/>
          </a:bodyPr>
          <a:lstStyle/>
          <a:p>
            <a:r>
              <a:rPr lang="nl-NL" sz="3600" b="1" dirty="0">
                <a:solidFill>
                  <a:srgbClr val="273136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Proeftuin voortzetten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77586" y="2578318"/>
            <a:ext cx="4357914" cy="33528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nl-NL" sz="2400" dirty="0">
                <a:solidFill>
                  <a:srgbClr val="2731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Hoe kunnen we in samenspraak de proeftuin voortzetten met de individuele, all electric, warmteoplossing</a:t>
            </a:r>
            <a:endParaRPr lang="nl-NL" sz="2000" dirty="0">
              <a:solidFill>
                <a:srgbClr val="2731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5103286" y="-293914"/>
            <a:ext cx="7088714" cy="7151914"/>
          </a:xfrm>
          <a:prstGeom prst="rect">
            <a:avLst/>
          </a:prstGeom>
          <a:solidFill>
            <a:srgbClr val="2EA6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602651" y="6385052"/>
            <a:ext cx="6881278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Stroomversnelling Samenwerkdag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86" y="6385052"/>
            <a:ext cx="206075" cy="30443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3A6B4C3-E708-EFE4-9398-EC6236F46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42530">
            <a:off x="5538956" y="1492823"/>
            <a:ext cx="6218546" cy="275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88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0623" y="397017"/>
            <a:ext cx="10515600" cy="1325563"/>
          </a:xfrm>
        </p:spPr>
        <p:txBody>
          <a:bodyPr>
            <a:normAutofit/>
          </a:bodyPr>
          <a:lstStyle/>
          <a:p>
            <a:r>
              <a:rPr lang="nl-NL" dirty="0">
                <a:cs typeface="Arial" panose="020B0604020202020204" pitchFamily="34" charset="0"/>
              </a:rPr>
              <a:t>Agenda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380623" y="1696239"/>
            <a:ext cx="9854184" cy="347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Voorstellen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Proeftuin Rozendaal – “de Eurowoningen”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Aanpak in de wijk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Voortgang Proeftuin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Dilemma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2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E6AF0F-7B3D-E03D-52C4-CFDFD7365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628" y="465211"/>
            <a:ext cx="3222171" cy="10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035EE40-EC22-79F3-1FA4-30FC207A4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4" y="136525"/>
            <a:ext cx="12298076" cy="6481040"/>
          </a:xfrm>
          <a:prstGeom prst="rect">
            <a:avLst/>
          </a:prstGeom>
        </p:spPr>
      </p:pic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D05C4-803C-4121-AF34-FB4D6037B343}" type="slidenum">
              <a:rPr lang="nl-NL" smtClean="0"/>
              <a:t>3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AE6AF0F-7B3D-E03D-52C4-CFDFD73650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114" y="207610"/>
            <a:ext cx="3222171" cy="1091958"/>
          </a:xfrm>
          <a:prstGeom prst="rect">
            <a:avLst/>
          </a:prstGeom>
        </p:spPr>
      </p:pic>
      <p:pic>
        <p:nvPicPr>
          <p:cNvPr id="4" name="Afbeelding 3" descr="Afbeelding met buitenshuis, gebouw, raam, Vastgoed&#10;&#10;Automatisch gegenereerde beschrijving">
            <a:extLst>
              <a:ext uri="{FF2B5EF4-FFF2-40B4-BE49-F238E27FC236}">
                <a16:creationId xmlns:a16="http://schemas.microsoft.com/office/drawing/2014/main" id="{EF7C5E67-CCD6-FBE4-9196-AA9456DD82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7710">
            <a:off x="4244783" y="2275498"/>
            <a:ext cx="3702435" cy="2307004"/>
          </a:xfrm>
          <a:prstGeom prst="rect">
            <a:avLst/>
          </a:prstGeom>
        </p:spPr>
      </p:pic>
      <p:pic>
        <p:nvPicPr>
          <p:cNvPr id="5" name="Afbeelding 4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1F359E94-ACE3-9D10-5DCC-96C8D586B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7566">
            <a:off x="7117658" y="3196162"/>
            <a:ext cx="901929" cy="1127304"/>
          </a:xfrm>
          <a:prstGeom prst="rect">
            <a:avLst/>
          </a:prstGeom>
        </p:spPr>
      </p:pic>
      <p:sp>
        <p:nvSpPr>
          <p:cNvPr id="12" name="Ovaal 11">
            <a:extLst>
              <a:ext uri="{FF2B5EF4-FFF2-40B4-BE49-F238E27FC236}">
                <a16:creationId xmlns:a16="http://schemas.microsoft.com/office/drawing/2014/main" id="{D1A6F55C-66F2-6B6F-8B23-06559C9168CF}"/>
              </a:ext>
            </a:extLst>
          </p:cNvPr>
          <p:cNvSpPr/>
          <p:nvPr/>
        </p:nvSpPr>
        <p:spPr>
          <a:xfrm>
            <a:off x="9056914" y="4446319"/>
            <a:ext cx="1219200" cy="5719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5760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D0C408-784C-4649-9383-B5D471A4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Proeftuin Rozendaal - “De Eurowoningen”</a:t>
            </a: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E97A94E-C779-484E-8C31-C29FAEDF7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371F34C-ECAF-4904-994D-77414D21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277" y="1509712"/>
            <a:ext cx="3476328" cy="50842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F861DC1-F185-405A-A500-F585D857D1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509" y="1467184"/>
            <a:ext cx="5399712" cy="298761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F16B7F0-5AD2-4060-982C-9B23A720B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287" y="3547793"/>
            <a:ext cx="5316511" cy="2987611"/>
          </a:xfrm>
          <a:prstGeom prst="rect">
            <a:avLst/>
          </a:prstGeom>
        </p:spPr>
      </p:pic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B2F4F341-568D-4107-A9EF-1688D546B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30" y="12113"/>
            <a:ext cx="11785340" cy="662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D39FB-79B3-461D-9FAD-872C87874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10" y="365125"/>
            <a:ext cx="10824990" cy="1325563"/>
          </a:xfrm>
        </p:spPr>
        <p:txBody>
          <a:bodyPr/>
          <a:lstStyle/>
          <a:p>
            <a:r>
              <a:rPr lang="nl-NL" dirty="0"/>
              <a:t>Aanpak in de wijk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59C62F-2A10-41FE-B15E-C412BC105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810" y="1825625"/>
            <a:ext cx="10824990" cy="4351338"/>
          </a:xfrm>
        </p:spPr>
        <p:txBody>
          <a:bodyPr/>
          <a:lstStyle/>
          <a:p>
            <a:r>
              <a:rPr lang="nl-NL" dirty="0"/>
              <a:t>Informeren en inspireren</a:t>
            </a:r>
          </a:p>
          <a:p>
            <a:pPr lvl="1"/>
            <a:r>
              <a:rPr lang="nl-NL" dirty="0"/>
              <a:t>Website</a:t>
            </a:r>
          </a:p>
          <a:p>
            <a:pPr lvl="1"/>
            <a:r>
              <a:rPr lang="nl-NL" dirty="0"/>
              <a:t>Buurtplan</a:t>
            </a:r>
          </a:p>
          <a:p>
            <a:pPr lvl="1"/>
            <a:r>
              <a:rPr lang="nl-NL" dirty="0"/>
              <a:t>Nieuwsbrieven</a:t>
            </a:r>
          </a:p>
          <a:p>
            <a:pPr lvl="1"/>
            <a:r>
              <a:rPr lang="nl-NL" dirty="0"/>
              <a:t>Webinars</a:t>
            </a:r>
          </a:p>
          <a:p>
            <a:pPr lvl="1"/>
            <a:r>
              <a:rPr lang="nl-NL" dirty="0"/>
              <a:t>Inloopspreekuur</a:t>
            </a:r>
          </a:p>
          <a:p>
            <a:r>
              <a:rPr lang="nl-NL" dirty="0"/>
              <a:t>Betrekken bewoners (bewonerspanel)</a:t>
            </a:r>
          </a:p>
          <a:p>
            <a:r>
              <a:rPr lang="nl-NL" dirty="0"/>
              <a:t>Betaalde maatwerkadviezen</a:t>
            </a:r>
          </a:p>
          <a:p>
            <a:r>
              <a:rPr lang="nl-NL" dirty="0"/>
              <a:t>Collectieve inkoopacties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842FCB-B473-C260-5AC3-AD9F52EA0E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466" y="5975380"/>
            <a:ext cx="1644109" cy="55717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2F05BB1-94F1-EFDE-828B-CD3D05DBE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231" y="1979861"/>
            <a:ext cx="5286344" cy="337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6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A6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3999" y="1315224"/>
            <a:ext cx="9144000" cy="2387600"/>
          </a:xfrm>
        </p:spPr>
        <p:txBody>
          <a:bodyPr>
            <a:normAutofit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Fira Sans" panose="020B0503050000020004" pitchFamily="34" charset="0"/>
                <a:cs typeface="Arial" panose="020B0604020202020204" pitchFamily="34" charset="0"/>
              </a:rPr>
              <a:t>Voortgang proeftuin</a:t>
            </a:r>
          </a:p>
        </p:txBody>
      </p:sp>
      <p:sp>
        <p:nvSpPr>
          <p:cNvPr id="5" name="Ondertitel 4">
            <a:extLst>
              <a:ext uri="{FF2B5EF4-FFF2-40B4-BE49-F238E27FC236}">
                <a16:creationId xmlns:a16="http://schemas.microsoft.com/office/drawing/2014/main" id="{36E5EB16-5F95-8CED-8DDB-AFEBB140EA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4805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1391F-4699-5F4F-4C95-F42161C03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1E824-209B-83F4-4B18-1EB098C88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4114665-B5D5-C3CB-C5C8-CD51F5841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A6860E9-3EEC-5122-61FD-8F5B0E37C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97" y="681037"/>
            <a:ext cx="8921579" cy="5681296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8906AB64-8206-7A31-D7A4-50C9D4E4DE50}"/>
              </a:ext>
            </a:extLst>
          </p:cNvPr>
          <p:cNvSpPr/>
          <p:nvPr/>
        </p:nvSpPr>
        <p:spPr>
          <a:xfrm>
            <a:off x="1066197" y="1320799"/>
            <a:ext cx="8921579" cy="1752601"/>
          </a:xfrm>
          <a:prstGeom prst="rect">
            <a:avLst/>
          </a:prstGeom>
          <a:noFill/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1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2F37B-DF83-989C-D36D-601DD2DDE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" y="365125"/>
            <a:ext cx="9519425" cy="891627"/>
          </a:xfrm>
        </p:spPr>
        <p:txBody>
          <a:bodyPr/>
          <a:lstStyle/>
          <a:p>
            <a:r>
              <a:rPr lang="nl-NL" dirty="0"/>
              <a:t>Genomen maatregelen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93EFCF-E78D-1999-829D-7428C272F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35A009B-8186-8395-1053-EC4DE5C55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71" y="1344887"/>
            <a:ext cx="11797858" cy="4950087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62DB7FB-8613-46D2-4FD9-ECF409D91E62}"/>
              </a:ext>
            </a:extLst>
          </p:cNvPr>
          <p:cNvSpPr/>
          <p:nvPr/>
        </p:nvSpPr>
        <p:spPr>
          <a:xfrm>
            <a:off x="8469531" y="6366394"/>
            <a:ext cx="3525398" cy="25296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Bron: enquête Eurowoningen 2025</a:t>
            </a:r>
          </a:p>
        </p:txBody>
      </p:sp>
    </p:spTree>
    <p:extLst>
      <p:ext uri="{BB962C8B-B14F-4D97-AF65-F5344CB8AC3E}">
        <p14:creationId xmlns:p14="http://schemas.microsoft.com/office/powerpoint/2010/main" val="1260649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933422-FA94-512D-EE4E-49A20DE3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Voortgang proeftuin Eurowoningen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844813-B673-1D5A-64D2-91D02F348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1015E4C-ADC4-F234-E246-80B655BDE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64" y="1588112"/>
            <a:ext cx="4533901" cy="43719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7B6937C-0725-6356-321E-BF71E76D9E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103" y="1588111"/>
            <a:ext cx="5917833" cy="33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presentatie Leusden - sjabloon" id="{DCCE101F-B610-47E4-A429-27B6E063305B}" vid="{18BD4B92-1EA1-4549-BA0D-D47E73D51B80}"/>
    </a:ext>
  </a:extLst>
</a:theme>
</file>

<file path=ppt/theme/theme2.xml><?xml version="1.0" encoding="utf-8"?>
<a:theme xmlns:a="http://schemas.openxmlformats.org/drawingml/2006/main" name="Office-thema">
  <a:themeElements>
    <a:clrScheme name="Bridgin_it2">
      <a:dk1>
        <a:srgbClr val="212121"/>
      </a:dk1>
      <a:lt1>
        <a:srgbClr val="F0F0F0"/>
      </a:lt1>
      <a:dk2>
        <a:srgbClr val="000000"/>
      </a:dk2>
      <a:lt2>
        <a:srgbClr val="FFFFFF"/>
      </a:lt2>
      <a:accent1>
        <a:srgbClr val="0382D9"/>
      </a:accent1>
      <a:accent2>
        <a:srgbClr val="697B44"/>
      </a:accent2>
      <a:accent3>
        <a:srgbClr val="FEBA25"/>
      </a:accent3>
      <a:accent4>
        <a:srgbClr val="E193B6"/>
      </a:accent4>
      <a:accent5>
        <a:srgbClr val="8A9298"/>
      </a:accent5>
      <a:accent6>
        <a:srgbClr val="0382D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1043</TotalTime>
  <Words>131</Words>
  <Application>Microsoft Office PowerPoint</Application>
  <PresentationFormat>Breedbeeld</PresentationFormat>
  <Paragraphs>39</Paragraphs>
  <Slides>13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13</vt:i4>
      </vt:variant>
    </vt:vector>
  </HeadingPairs>
  <TitlesOfParts>
    <vt:vector size="21" baseType="lpstr">
      <vt:lpstr>Arial</vt:lpstr>
      <vt:lpstr>Avenir Book</vt:lpstr>
      <vt:lpstr>Calibri</vt:lpstr>
      <vt:lpstr>Calibri Light</vt:lpstr>
      <vt:lpstr>Fira Sans</vt:lpstr>
      <vt:lpstr>Fira Sans Light</vt:lpstr>
      <vt:lpstr>Kantoorthema</vt:lpstr>
      <vt:lpstr>Office-thema</vt:lpstr>
      <vt:lpstr>Netcongestie: Rem op de energietransitie?</vt:lpstr>
      <vt:lpstr>Agenda</vt:lpstr>
      <vt:lpstr>PowerPoint-presentatie</vt:lpstr>
      <vt:lpstr>Proeftuin Rozendaal - “De Eurowoningen”</vt:lpstr>
      <vt:lpstr>Aanpak in de wijk</vt:lpstr>
      <vt:lpstr>Voortgang proeftuin</vt:lpstr>
      <vt:lpstr>PowerPoint-presentatie</vt:lpstr>
      <vt:lpstr>Genomen maatregelen</vt:lpstr>
      <vt:lpstr>Voortgang proeftuin Eurowoningen</vt:lpstr>
      <vt:lpstr>PowerPoint-presentatie</vt:lpstr>
      <vt:lpstr>Dilemma</vt:lpstr>
      <vt:lpstr>PowerPoint-presentatie</vt:lpstr>
      <vt:lpstr>Proeftuin voortzetten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deze presentatie  optioneel subtitel</dc:title>
  <dc:creator>Warners, Baukje van</dc:creator>
  <cp:lastModifiedBy>Smook, Jos</cp:lastModifiedBy>
  <cp:revision>37</cp:revision>
  <cp:lastPrinted>2019-09-19T09:59:37Z</cp:lastPrinted>
  <dcterms:created xsi:type="dcterms:W3CDTF">2019-11-27T17:19:22Z</dcterms:created>
  <dcterms:modified xsi:type="dcterms:W3CDTF">2025-02-25T09:46:16Z</dcterms:modified>
</cp:coreProperties>
</file>